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sldIdLst>
    <p:sldId id="256" r:id="rId2"/>
    <p:sldId id="265" r:id="rId3"/>
    <p:sldId id="257" r:id="rId4"/>
    <p:sldId id="264" r:id="rId5"/>
    <p:sldId id="266" r:id="rId6"/>
    <p:sldId id="267" r:id="rId7"/>
    <p:sldId id="268" r:id="rId8"/>
    <p:sldId id="26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1" autoAdjust="0"/>
    <p:restoredTop sz="94660"/>
  </p:normalViewPr>
  <p:slideViewPr>
    <p:cSldViewPr>
      <p:cViewPr varScale="1">
        <p:scale>
          <a:sx n="38" d="100"/>
          <a:sy n="38" d="100"/>
        </p:scale>
        <p:origin x="-79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07427B-514E-432F-BC09-0DD9F87E1064}" type="datetimeFigureOut">
              <a:rPr lang="en-US" smtClean="0"/>
              <a:pPr/>
              <a:t>2/24/2010</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99E33A-83D0-4FC1-B59E-05B9FE198906}"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B799E33A-83D0-4FC1-B59E-05B9FE198906}"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B799E33A-83D0-4FC1-B59E-05B9FE198906}"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B799E33A-83D0-4FC1-B59E-05B9FE198906}"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B799E33A-83D0-4FC1-B59E-05B9FE198906}"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B799E33A-83D0-4FC1-B59E-05B9FE198906}"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B799E33A-83D0-4FC1-B59E-05B9FE198906}"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B799E33A-83D0-4FC1-B59E-05B9FE198906}"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B799E33A-83D0-4FC1-B59E-05B9FE198906}" type="slidenum">
              <a:rPr lang="en-CA" smtClean="0"/>
              <a:pPr/>
              <a:t>8</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6A12786-12D7-4DBA-A0F2-83758D562C98}" type="datetimeFigureOut">
              <a:rPr lang="en-US" smtClean="0"/>
              <a:pPr/>
              <a:t>2/24/2010</a:t>
            </a:fld>
            <a:endParaRPr lang="en-CA"/>
          </a:p>
        </p:txBody>
      </p:sp>
      <p:sp>
        <p:nvSpPr>
          <p:cNvPr id="17" name="Footer Placeholder 16"/>
          <p:cNvSpPr>
            <a:spLocks noGrp="1"/>
          </p:cNvSpPr>
          <p:nvPr>
            <p:ph type="ftr" sz="quarter" idx="11"/>
          </p:nvPr>
        </p:nvSpPr>
        <p:spPr/>
        <p:txBody>
          <a:bodyPr/>
          <a:lstStyle/>
          <a:p>
            <a:endParaRPr lang="en-CA"/>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F456B4C-557F-4340-8C63-BACF71AEAD6D}" type="slidenum">
              <a:rPr lang="en-CA" smtClean="0"/>
              <a:pPr/>
              <a:t>‹#›</a:t>
            </a:fld>
            <a:endParaRPr lang="en-CA"/>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A12786-12D7-4DBA-A0F2-83758D562C98}" type="datetimeFigureOut">
              <a:rPr lang="en-US" smtClean="0"/>
              <a:pPr/>
              <a:t>2/24/2010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F456B4C-557F-4340-8C63-BACF71AEAD6D}" type="slidenum">
              <a:rPr lang="en-CA" smtClean="0"/>
              <a:pPr/>
              <a:t>‹#›</a:t>
            </a:fld>
            <a:endParaRPr lang="en-CA"/>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A12786-12D7-4DBA-A0F2-83758D562C98}" type="datetimeFigureOut">
              <a:rPr lang="en-US" smtClean="0"/>
              <a:pPr/>
              <a:t>2/24/2010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F456B4C-557F-4340-8C63-BACF71AEAD6D}" type="slidenum">
              <a:rPr lang="en-CA" smtClean="0"/>
              <a:pPr/>
              <a:t>‹#›</a:t>
            </a:fld>
            <a:endParaRPr lang="en-CA"/>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6A12786-12D7-4DBA-A0F2-83758D562C98}" type="datetimeFigureOut">
              <a:rPr lang="en-US" smtClean="0"/>
              <a:pPr/>
              <a:t>2/24/2010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F456B4C-557F-4340-8C63-BACF71AEAD6D}" type="slidenum">
              <a:rPr lang="en-CA" smtClean="0"/>
              <a:pPr/>
              <a:t>‹#›</a:t>
            </a:fld>
            <a:endParaRPr lang="en-CA"/>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A12786-12D7-4DBA-A0F2-83758D562C98}" type="datetimeFigureOut">
              <a:rPr lang="en-US" smtClean="0"/>
              <a:pPr/>
              <a:t>2/24/2010</a:t>
            </a:fld>
            <a:endParaRPr lang="en-CA"/>
          </a:p>
        </p:txBody>
      </p:sp>
      <p:sp>
        <p:nvSpPr>
          <p:cNvPr id="5" name="Footer Placeholder 4"/>
          <p:cNvSpPr>
            <a:spLocks noGrp="1"/>
          </p:cNvSpPr>
          <p:nvPr>
            <p:ph type="ftr" sz="quarter" idx="11"/>
          </p:nvPr>
        </p:nvSpPr>
        <p:spPr>
          <a:xfrm>
            <a:off x="800100" y="6172200"/>
            <a:ext cx="4000500" cy="457200"/>
          </a:xfrm>
        </p:spPr>
        <p:txBody>
          <a:bodyPr/>
          <a:lstStyle/>
          <a:p>
            <a:endParaRPr lang="en-CA"/>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9F456B4C-557F-4340-8C63-BACF71AEAD6D}"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6A12786-12D7-4DBA-A0F2-83758D562C98}" type="datetimeFigureOut">
              <a:rPr lang="en-US" smtClean="0"/>
              <a:pPr/>
              <a:t>2/24/2010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F456B4C-557F-4340-8C63-BACF71AEAD6D}" type="slidenum">
              <a:rPr lang="en-CA" smtClean="0"/>
              <a:pPr/>
              <a:t>‹#›</a:t>
            </a:fld>
            <a:endParaRPr lang="en-CA"/>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6A12786-12D7-4DBA-A0F2-83758D562C98}" type="datetimeFigureOut">
              <a:rPr lang="en-US" smtClean="0"/>
              <a:pPr/>
              <a:t>2/24/2010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F456B4C-557F-4340-8C63-BACF71AEAD6D}" type="slidenum">
              <a:rPr lang="en-CA" smtClean="0"/>
              <a:pPr/>
              <a:t>‹#›</a:t>
            </a:fld>
            <a:endParaRPr lang="en-CA"/>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A12786-12D7-4DBA-A0F2-83758D562C98}" type="datetimeFigureOut">
              <a:rPr lang="en-US" smtClean="0"/>
              <a:pPr/>
              <a:t>2/24/2010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F456B4C-557F-4340-8C63-BACF71AEAD6D}" type="slidenum">
              <a:rPr lang="en-CA" smtClean="0"/>
              <a:pPr/>
              <a:t>‹#›</a:t>
            </a:fld>
            <a:endParaRPr lang="en-CA"/>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A12786-12D7-4DBA-A0F2-83758D562C98}" type="datetimeFigureOut">
              <a:rPr lang="en-US" smtClean="0"/>
              <a:pPr/>
              <a:t>2/24/2010</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F456B4C-557F-4340-8C63-BACF71AEAD6D}" type="slidenum">
              <a:rPr lang="en-CA" smtClean="0"/>
              <a:pPr/>
              <a:t>‹#›</a:t>
            </a:fld>
            <a:endParaRPr lang="en-CA"/>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A12786-12D7-4DBA-A0F2-83758D562C98}" type="datetimeFigureOut">
              <a:rPr lang="en-US" smtClean="0"/>
              <a:pPr/>
              <a:t>2/24/2010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F456B4C-557F-4340-8C63-BACF71AEAD6D}" type="slidenum">
              <a:rPr lang="en-CA" smtClean="0"/>
              <a:pPr/>
              <a:t>‹#›</a:t>
            </a:fld>
            <a:endParaRPr lang="en-CA"/>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A12786-12D7-4DBA-A0F2-83758D562C98}" type="datetimeFigureOut">
              <a:rPr lang="en-US" smtClean="0"/>
              <a:pPr/>
              <a:t>2/24/2010</a:t>
            </a:fld>
            <a:endParaRPr lang="en-CA"/>
          </a:p>
        </p:txBody>
      </p:sp>
      <p:sp>
        <p:nvSpPr>
          <p:cNvPr id="6" name="Footer Placeholder 5"/>
          <p:cNvSpPr>
            <a:spLocks noGrp="1"/>
          </p:cNvSpPr>
          <p:nvPr>
            <p:ph type="ftr" sz="quarter" idx="11"/>
          </p:nvPr>
        </p:nvSpPr>
        <p:spPr>
          <a:xfrm>
            <a:off x="914400" y="6172200"/>
            <a:ext cx="3886200" cy="457200"/>
          </a:xfrm>
        </p:spPr>
        <p:txBody>
          <a:bodyPr/>
          <a:lstStyle/>
          <a:p>
            <a:endParaRPr lang="en-CA"/>
          </a:p>
        </p:txBody>
      </p:sp>
      <p:sp>
        <p:nvSpPr>
          <p:cNvPr id="7" name="Slide Number Placeholder 6"/>
          <p:cNvSpPr>
            <a:spLocks noGrp="1"/>
          </p:cNvSpPr>
          <p:nvPr>
            <p:ph type="sldNum" sz="quarter" idx="12"/>
          </p:nvPr>
        </p:nvSpPr>
        <p:spPr>
          <a:xfrm>
            <a:off x="146304" y="6208776"/>
            <a:ext cx="457200" cy="457200"/>
          </a:xfrm>
        </p:spPr>
        <p:txBody>
          <a:bodyPr/>
          <a:lstStyle/>
          <a:p>
            <a:fld id="{9F456B4C-557F-4340-8C63-BACF71AEAD6D}" type="slidenum">
              <a:rPr lang="en-CA" smtClean="0"/>
              <a:pPr/>
              <a:t>‹#›</a:t>
            </a:fld>
            <a:endParaRPr lang="en-CA"/>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6A12786-12D7-4DBA-A0F2-83758D562C98}" type="datetimeFigureOut">
              <a:rPr lang="en-US" smtClean="0"/>
              <a:pPr/>
              <a:t>2/24/2010</a:t>
            </a:fld>
            <a:endParaRPr lang="en-CA"/>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CA"/>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F456B4C-557F-4340-8C63-BACF71AEAD6D}"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fade/>
  </p:transition>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0.jpeg"/><Relationship Id="rId3" Type="http://schemas.openxmlformats.org/officeDocument/2006/relationships/image" Target="../media/image6.jpeg"/><Relationship Id="rId7" Type="http://schemas.openxmlformats.org/officeDocument/2006/relationships/hyperlink" Target="http://umanitoba.ca/cm/cmarchive/vol21no6/revcrowandfox.html" TargetMode="External"/><Relationship Id="rId12" Type="http://schemas.openxmlformats.org/officeDocument/2006/relationships/hyperlink" Target="http://images.google.ca/imgres?imgurl=http://www.yourlibrary.ca/kids/images/homework/envplanet.jpg&amp;imgrefurl=http://www.yourlibrary.ca/content.cfm?lev1=165&amp;lev2=474&amp;usg=__1jo3PLMQwiXG9JFuj7O3iT7YEsA=&amp;h=500&amp;w=390&amp;sz=37&amp;hl=en&amp;start=3&amp;itbs=1&amp;tbnid=QH6qHC2chjJAzM:&amp;tbnh=130&amp;tbnw=101&amp;prev=/images?q=this+is+my+planet&amp;gbv=2&amp;hl=en&amp;safe=strict&amp;client=dell-row&amp;channel=ca&amp;ad=w5"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hyperlink" Target="http://www.umanitoba.ca/outreach/cm/vol13/no10/ifoundadead.html" TargetMode="External"/><Relationship Id="rId11" Type="http://schemas.openxmlformats.org/officeDocument/2006/relationships/hyperlink" Target="http://umanitoba.ca/outreach/cm/vol9/no8/rumorjataka.html" TargetMode="External"/><Relationship Id="rId5" Type="http://schemas.openxmlformats.org/officeDocument/2006/relationships/hyperlink" Target="http://www.umanitoba.ca/outreach/cm/vol14/no10/thisismyplanet.html" TargetMode="External"/><Relationship Id="rId10" Type="http://schemas.openxmlformats.org/officeDocument/2006/relationships/image" Target="../media/image9.jpeg"/><Relationship Id="rId4" Type="http://schemas.openxmlformats.org/officeDocument/2006/relationships/image" Target="../media/image7.jpeg"/><Relationship Id="rId9" Type="http://schemas.openxmlformats.org/officeDocument/2006/relationships/hyperlink" Target="http://umanitoba.ca/outreach/cm/vol11/no4/overinthemeadow.html"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umanitoba.ca/outreach/cm/cmarchive/vol18no1/wildlife123.html" TargetMode="External"/><Relationship Id="rId3" Type="http://schemas.openxmlformats.org/officeDocument/2006/relationships/image" Target="../media/image11.jpeg"/><Relationship Id="rId7" Type="http://schemas.openxmlformats.org/officeDocument/2006/relationships/hyperlink" Target="http://umanitoba.ca/outreach/cm/cmarchive/vol20no2/treeinforest.html" TargetMode="External"/><Relationship Id="rId12" Type="http://schemas.openxmlformats.org/officeDocument/2006/relationships/hyperlink" Target="http://umanitoba.ca/outreach/cm/vol11/no18/beforeandafter.html"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umanitoba.ca/outreach/cm/vol1no12/wild.html" TargetMode="External"/><Relationship Id="rId11" Type="http://schemas.openxmlformats.org/officeDocument/2006/relationships/image" Target="../media/image15.jpeg"/><Relationship Id="rId5" Type="http://schemas.openxmlformats.org/officeDocument/2006/relationships/image" Target="../media/image13.jpeg"/><Relationship Id="rId10" Type="http://schemas.openxmlformats.org/officeDocument/2006/relationships/image" Target="../media/image14.gif"/><Relationship Id="rId4" Type="http://schemas.openxmlformats.org/officeDocument/2006/relationships/image" Target="../media/image12.jpeg"/><Relationship Id="rId9" Type="http://schemas.openxmlformats.org/officeDocument/2006/relationships/hyperlink" Target="http://umanitoba.ca/outreach/cm/cmarchive/vol17no1/wildlifeabc.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stacieedgar@shaw.ca"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janthornhill.com/"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mailto:lprystupacyr@retsd.mb.ca"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00166" y="3500438"/>
            <a:ext cx="6400800" cy="1143008"/>
          </a:xfrm>
        </p:spPr>
        <p:txBody>
          <a:bodyPr/>
          <a:lstStyle/>
          <a:p>
            <a:r>
              <a:rPr lang="en-CA" dirty="0" smtClean="0"/>
              <a:t>Sponsored by the Winnipeg Children’s Literature Roundtable and The Canada Council for the Arts</a:t>
            </a:r>
            <a:endParaRPr lang="en-CA" dirty="0"/>
          </a:p>
        </p:txBody>
      </p:sp>
      <p:sp>
        <p:nvSpPr>
          <p:cNvPr id="2" name="Title 1"/>
          <p:cNvSpPr>
            <a:spLocks noGrp="1"/>
          </p:cNvSpPr>
          <p:nvPr>
            <p:ph type="ctrTitle"/>
          </p:nvPr>
        </p:nvSpPr>
        <p:spPr>
          <a:xfrm>
            <a:off x="457200" y="1000108"/>
            <a:ext cx="8229600" cy="2428892"/>
          </a:xfrm>
        </p:spPr>
        <p:txBody>
          <a:bodyPr>
            <a:normAutofit fontScale="90000"/>
          </a:bodyPr>
          <a:lstStyle/>
          <a:p>
            <a:r>
              <a:rPr lang="en-CA" dirty="0" smtClean="0"/>
              <a:t/>
            </a:r>
            <a:br>
              <a:rPr lang="en-CA" dirty="0" smtClean="0"/>
            </a:br>
            <a:r>
              <a:rPr lang="en-CA" dirty="0" smtClean="0"/>
              <a:t>Jan Thornhill </a:t>
            </a:r>
            <a:br>
              <a:rPr lang="en-CA" dirty="0" smtClean="0"/>
            </a:br>
            <a:r>
              <a:rPr lang="en-CA" dirty="0" smtClean="0"/>
              <a:t>is coming to Winnipeg!!</a:t>
            </a:r>
            <a:br>
              <a:rPr lang="en-CA" dirty="0" smtClean="0"/>
            </a:br>
            <a:r>
              <a:rPr lang="en-CA" sz="2000" dirty="0" smtClean="0"/>
              <a:t>April 14 – 17, 2010</a:t>
            </a:r>
            <a:r>
              <a:rPr lang="en-CA" dirty="0" smtClean="0"/>
              <a:t/>
            </a:r>
            <a:br>
              <a:rPr lang="en-CA" dirty="0" smtClean="0"/>
            </a:br>
            <a:endParaRPr lang="en-CA" dirty="0"/>
          </a:p>
        </p:txBody>
      </p:sp>
      <p:sp>
        <p:nvSpPr>
          <p:cNvPr id="4" name="TextBox 3"/>
          <p:cNvSpPr txBox="1"/>
          <p:nvPr/>
        </p:nvSpPr>
        <p:spPr>
          <a:xfrm>
            <a:off x="1571604" y="3786190"/>
            <a:ext cx="5286412" cy="830997"/>
          </a:xfrm>
          <a:prstGeom prst="rect">
            <a:avLst/>
          </a:prstGeom>
          <a:noFill/>
        </p:spPr>
        <p:txBody>
          <a:bodyPr wrap="square" rtlCol="0">
            <a:spAutoFit/>
          </a:bodyPr>
          <a:lstStyle/>
          <a:p>
            <a:pPr algn="ctr"/>
            <a:endParaRPr lang="en-CA" sz="2400" dirty="0" smtClean="0"/>
          </a:p>
          <a:p>
            <a:pPr algn="ctr"/>
            <a:endParaRPr lang="en-CA" sz="2400" dirty="0"/>
          </a:p>
        </p:txBody>
      </p:sp>
      <p:pic>
        <p:nvPicPr>
          <p:cNvPr id="5" name="Picture 4"/>
          <p:cNvPicPr/>
          <p:nvPr/>
        </p:nvPicPr>
        <p:blipFill>
          <a:blip r:embed="rId3" cstate="print"/>
          <a:srcRect/>
          <a:stretch>
            <a:fillRect/>
          </a:stretch>
        </p:blipFill>
        <p:spPr bwMode="auto">
          <a:xfrm>
            <a:off x="1571604" y="4929198"/>
            <a:ext cx="1223960" cy="1033461"/>
          </a:xfrm>
          <a:prstGeom prst="rect">
            <a:avLst/>
          </a:prstGeom>
          <a:noFill/>
        </p:spPr>
      </p:pic>
      <p:pic>
        <p:nvPicPr>
          <p:cNvPr id="6" name="Picture 5" descr="CCFA_Logo_ENG_col_sm.jpg"/>
          <p:cNvPicPr>
            <a:picLocks noChangeAspect="1"/>
          </p:cNvPicPr>
          <p:nvPr/>
        </p:nvPicPr>
        <p:blipFill>
          <a:blip r:embed="rId4" cstate="print"/>
          <a:stretch>
            <a:fillRect/>
          </a:stretch>
        </p:blipFill>
        <p:spPr>
          <a:xfrm>
            <a:off x="3714744" y="5000636"/>
            <a:ext cx="4254762" cy="642942"/>
          </a:xfrm>
          <a:prstGeom prst="rect">
            <a:avLst/>
          </a:prstGeom>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5720" y="285728"/>
            <a:ext cx="8643998" cy="6771084"/>
          </a:xfrm>
          <a:prstGeom prst="rect">
            <a:avLst/>
          </a:prstGeom>
          <a:noFill/>
        </p:spPr>
        <p:txBody>
          <a:bodyPr wrap="square" rtlCol="0">
            <a:spAutoFit/>
          </a:bodyPr>
          <a:lstStyle/>
          <a:p>
            <a:pPr algn="ctr"/>
            <a:r>
              <a:rPr lang="en-CA" sz="3200" dirty="0" smtClean="0">
                <a:solidFill>
                  <a:schemeClr val="tx2">
                    <a:lumMod val="60000"/>
                    <a:lumOff val="40000"/>
                  </a:schemeClr>
                </a:solidFill>
                <a:latin typeface="+mj-lt"/>
              </a:rPr>
              <a:t>General Information About Jan Thornhill’s Visit</a:t>
            </a:r>
          </a:p>
          <a:p>
            <a:pPr algn="ctr"/>
            <a:endParaRPr lang="en-CA" sz="2400" dirty="0" smtClean="0"/>
          </a:p>
          <a:p>
            <a:r>
              <a:rPr lang="en-CA" sz="2400" dirty="0" smtClean="0"/>
              <a:t>Jan Thornhill’s visit is hosted by The Winnipeg Children's Literature Roundtable </a:t>
            </a:r>
          </a:p>
          <a:p>
            <a:endParaRPr lang="en-CA" sz="2400" dirty="0" smtClean="0"/>
          </a:p>
          <a:p>
            <a:r>
              <a:rPr lang="en-CA" sz="2400" dirty="0" smtClean="0"/>
              <a:t>and supported by the </a:t>
            </a:r>
          </a:p>
          <a:p>
            <a:endParaRPr lang="en-CA" sz="2400" dirty="0" smtClean="0"/>
          </a:p>
          <a:p>
            <a:endParaRPr lang="en-CA" sz="2400" dirty="0" smtClean="0"/>
          </a:p>
          <a:p>
            <a:r>
              <a:rPr lang="en-CA" sz="2400" dirty="0" smtClean="0"/>
              <a:t>                     Jan will be in Winnipeg from Wednesday, April 14</a:t>
            </a:r>
            <a:r>
              <a:rPr lang="en-CA" sz="2400" baseline="30000" dirty="0" smtClean="0"/>
              <a:t>th</a:t>
            </a:r>
            <a:r>
              <a:rPr lang="en-CA" sz="2400" dirty="0" smtClean="0"/>
              <a:t>  – Saturday, April 17</a:t>
            </a:r>
            <a:r>
              <a:rPr lang="en-CA" sz="2400" baseline="30000" dirty="0" smtClean="0"/>
              <a:t>th</a:t>
            </a:r>
            <a:r>
              <a:rPr lang="en-CA" sz="2400" dirty="0" smtClean="0"/>
              <a:t>. </a:t>
            </a:r>
          </a:p>
          <a:p>
            <a:endParaRPr lang="en-CA" sz="2400" dirty="0" smtClean="0"/>
          </a:p>
          <a:p>
            <a:r>
              <a:rPr lang="en-CA" sz="2400" dirty="0" smtClean="0"/>
              <a:t>Jan will be the guest speaker at the Winnipeg Children’s Literature Roundtable Annual Amelia Read-In on Saturday, April 17</a:t>
            </a:r>
            <a:r>
              <a:rPr lang="en-CA" sz="2400" baseline="30000" dirty="0" smtClean="0"/>
              <a:t>th</a:t>
            </a:r>
            <a:r>
              <a:rPr lang="en-CA" sz="2400" dirty="0" smtClean="0"/>
              <a:t>. </a:t>
            </a:r>
          </a:p>
          <a:p>
            <a:endParaRPr lang="en-CA" sz="2400" dirty="0" smtClean="0"/>
          </a:p>
          <a:p>
            <a:pPr algn="r"/>
            <a:r>
              <a:rPr lang="en-CA" sz="2400" dirty="0" smtClean="0"/>
              <a:t>Jan is available for school visits from Wednesday, April 14</a:t>
            </a:r>
            <a:r>
              <a:rPr lang="en-CA" sz="2400" baseline="30000" dirty="0" smtClean="0"/>
              <a:t>th</a:t>
            </a:r>
            <a:r>
              <a:rPr lang="en-CA" sz="2400" dirty="0" smtClean="0"/>
              <a:t> until</a:t>
            </a:r>
          </a:p>
          <a:p>
            <a:r>
              <a:rPr lang="en-CA" sz="2400" dirty="0" smtClean="0"/>
              <a:t> 	         Friday, April 16</a:t>
            </a:r>
            <a:r>
              <a:rPr lang="en-CA" sz="2400" baseline="30000" dirty="0" smtClean="0"/>
              <a:t>th</a:t>
            </a:r>
            <a:r>
              <a:rPr lang="en-CA" sz="2400" dirty="0" smtClean="0"/>
              <a:t>. </a:t>
            </a:r>
          </a:p>
          <a:p>
            <a:endParaRPr lang="en-CA" sz="2400" dirty="0" smtClean="0"/>
          </a:p>
          <a:p>
            <a:endParaRPr lang="en-CA" dirty="0"/>
          </a:p>
        </p:txBody>
      </p:sp>
      <p:pic>
        <p:nvPicPr>
          <p:cNvPr id="4" name="Picture 3"/>
          <p:cNvPicPr/>
          <p:nvPr/>
        </p:nvPicPr>
        <p:blipFill>
          <a:blip r:embed="rId3" cstate="print"/>
          <a:srcRect/>
          <a:stretch>
            <a:fillRect/>
          </a:stretch>
        </p:blipFill>
        <p:spPr bwMode="auto">
          <a:xfrm>
            <a:off x="1857356" y="1643050"/>
            <a:ext cx="642942" cy="642942"/>
          </a:xfrm>
          <a:prstGeom prst="rect">
            <a:avLst/>
          </a:prstGeom>
          <a:noFill/>
        </p:spPr>
      </p:pic>
      <p:pic>
        <p:nvPicPr>
          <p:cNvPr id="5" name="Picture 4" descr="CCFA_Logo_ENG_col_sm.jpg"/>
          <p:cNvPicPr>
            <a:picLocks noChangeAspect="1"/>
          </p:cNvPicPr>
          <p:nvPr/>
        </p:nvPicPr>
        <p:blipFill>
          <a:blip r:embed="rId4" cstate="print"/>
          <a:stretch>
            <a:fillRect/>
          </a:stretch>
        </p:blipFill>
        <p:spPr>
          <a:xfrm>
            <a:off x="3071802" y="2285992"/>
            <a:ext cx="3044519" cy="460061"/>
          </a:xfrm>
          <a:prstGeom prst="rect">
            <a:avLst/>
          </a:prstGeom>
        </p:spPr>
      </p:pic>
      <p:pic>
        <p:nvPicPr>
          <p:cNvPr id="6" name="Picture 5" descr="jan thornhill.jpg"/>
          <p:cNvPicPr>
            <a:picLocks noChangeAspect="1"/>
          </p:cNvPicPr>
          <p:nvPr/>
        </p:nvPicPr>
        <p:blipFill>
          <a:blip r:embed="rId5" cstate="print"/>
          <a:stretch>
            <a:fillRect/>
          </a:stretch>
        </p:blipFill>
        <p:spPr>
          <a:xfrm>
            <a:off x="285720" y="2786058"/>
            <a:ext cx="1247775" cy="942975"/>
          </a:xfrm>
          <a:prstGeom prst="rect">
            <a:avLst/>
          </a:prstGeom>
        </p:spPr>
      </p:pic>
      <p:pic>
        <p:nvPicPr>
          <p:cNvPr id="7" name="Picture 6" descr="jan thornhill reading.jpg"/>
          <p:cNvPicPr>
            <a:picLocks noChangeAspect="1"/>
          </p:cNvPicPr>
          <p:nvPr/>
        </p:nvPicPr>
        <p:blipFill>
          <a:blip r:embed="rId6" cstate="print"/>
          <a:stretch>
            <a:fillRect/>
          </a:stretch>
        </p:blipFill>
        <p:spPr>
          <a:xfrm>
            <a:off x="571472" y="5286388"/>
            <a:ext cx="890588" cy="1346238"/>
          </a:xfrm>
          <a:prstGeom prst="rect">
            <a:avLst/>
          </a:prstGeom>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smtClean="0"/>
              <a:t>Jan’s Books </a:t>
            </a:r>
            <a:endParaRPr lang="en-CA" b="1" dirty="0"/>
          </a:p>
        </p:txBody>
      </p:sp>
      <p:pic>
        <p:nvPicPr>
          <p:cNvPr id="5" name="Content Placeholder 4" descr="deadbird-bookspage.jpg"/>
          <p:cNvPicPr>
            <a:picLocks noGrp="1" noChangeAspect="1"/>
          </p:cNvPicPr>
          <p:nvPr>
            <p:ph sz="quarter" idx="1"/>
          </p:nvPr>
        </p:nvPicPr>
        <p:blipFill>
          <a:blip r:embed="rId3" cstate="print"/>
          <a:stretch>
            <a:fillRect/>
          </a:stretch>
        </p:blipFill>
        <p:spPr>
          <a:xfrm>
            <a:off x="2214546" y="1928802"/>
            <a:ext cx="1214446" cy="1487696"/>
          </a:xfrm>
        </p:spPr>
      </p:pic>
      <p:pic>
        <p:nvPicPr>
          <p:cNvPr id="11" name="Content Placeholder 5" descr="kidsbooks-folktails.jpg"/>
          <p:cNvPicPr>
            <a:picLocks noChangeAspect="1"/>
          </p:cNvPicPr>
          <p:nvPr/>
        </p:nvPicPr>
        <p:blipFill>
          <a:blip r:embed="rId4" cstate="print"/>
          <a:stretch>
            <a:fillRect/>
          </a:stretch>
        </p:blipFill>
        <p:spPr>
          <a:xfrm>
            <a:off x="3857620" y="1928802"/>
            <a:ext cx="1309225" cy="1511220"/>
          </a:xfrm>
          <a:prstGeom prst="rect">
            <a:avLst/>
          </a:prstGeom>
        </p:spPr>
      </p:pic>
      <p:sp>
        <p:nvSpPr>
          <p:cNvPr id="18" name="Rectangle 17"/>
          <p:cNvSpPr/>
          <p:nvPr/>
        </p:nvSpPr>
        <p:spPr>
          <a:xfrm>
            <a:off x="214282" y="3571876"/>
            <a:ext cx="1571636" cy="2800767"/>
          </a:xfrm>
          <a:prstGeom prst="rect">
            <a:avLst/>
          </a:prstGeom>
        </p:spPr>
        <p:txBody>
          <a:bodyPr wrap="square">
            <a:spAutoFit/>
          </a:bodyPr>
          <a:lstStyle/>
          <a:p>
            <a:r>
              <a:rPr lang="en-CA" sz="1600" i="1" dirty="0" smtClean="0"/>
              <a:t>This Is My Planet: The Kids’ Guide </a:t>
            </a:r>
          </a:p>
          <a:p>
            <a:r>
              <a:rPr lang="en-CA" sz="1600" i="1" dirty="0" smtClean="0"/>
              <a:t>to Global Warming</a:t>
            </a:r>
            <a:r>
              <a:rPr lang="en-CA" sz="1600" dirty="0" smtClean="0"/>
              <a:t> (Maple Tree Press, 2007)</a:t>
            </a:r>
          </a:p>
          <a:p>
            <a:r>
              <a:rPr lang="en-CA" sz="1600" dirty="0" smtClean="0">
                <a:hlinkClick r:id="rId5"/>
              </a:rPr>
              <a:t>http://www.umanitoba.ca/outreach/cm/vol14/no10/thisismyplanet.html</a:t>
            </a:r>
            <a:r>
              <a:rPr lang="en-CA" sz="1600" dirty="0" smtClean="0"/>
              <a:t> </a:t>
            </a:r>
            <a:br>
              <a:rPr lang="en-CA" sz="1600" dirty="0" smtClean="0"/>
            </a:br>
            <a:endParaRPr lang="en-CA" sz="1600" dirty="0"/>
          </a:p>
        </p:txBody>
      </p:sp>
      <p:sp>
        <p:nvSpPr>
          <p:cNvPr id="19" name="Rectangle 18"/>
          <p:cNvSpPr/>
          <p:nvPr/>
        </p:nvSpPr>
        <p:spPr>
          <a:xfrm>
            <a:off x="2071670" y="3571876"/>
            <a:ext cx="1428760" cy="2985433"/>
          </a:xfrm>
          <a:prstGeom prst="rect">
            <a:avLst/>
          </a:prstGeom>
        </p:spPr>
        <p:txBody>
          <a:bodyPr wrap="square">
            <a:spAutoFit/>
          </a:bodyPr>
          <a:lstStyle/>
          <a:p>
            <a:r>
              <a:rPr lang="en-CA" sz="1600" i="1" dirty="0" smtClean="0"/>
              <a:t>I Found a Dead Bird: The Kids’ Guide to the Cycle of Life &amp; Death</a:t>
            </a:r>
            <a:r>
              <a:rPr lang="en-CA" sz="1600" dirty="0" smtClean="0"/>
              <a:t> (Maple Tree Press, 2006)</a:t>
            </a:r>
          </a:p>
          <a:p>
            <a:r>
              <a:rPr lang="en-CA" sz="1600" dirty="0" smtClean="0"/>
              <a:t>CM Magazine Review</a:t>
            </a:r>
          </a:p>
          <a:p>
            <a:r>
              <a:rPr lang="en-CA" sz="1200" dirty="0" smtClean="0">
                <a:hlinkClick r:id="rId6"/>
              </a:rPr>
              <a:t>http://www.umanitoba.ca/outreach/cm/vol13/no10/ifoundadead.html</a:t>
            </a:r>
            <a:r>
              <a:rPr lang="en-CA" sz="1200" dirty="0" smtClean="0"/>
              <a:t> </a:t>
            </a:r>
            <a:br>
              <a:rPr lang="en-CA" sz="1200" dirty="0" smtClean="0"/>
            </a:br>
            <a:endParaRPr lang="en-CA" sz="1200" dirty="0"/>
          </a:p>
        </p:txBody>
      </p:sp>
      <p:sp>
        <p:nvSpPr>
          <p:cNvPr id="20" name="Rectangle 19"/>
          <p:cNvSpPr/>
          <p:nvPr/>
        </p:nvSpPr>
        <p:spPr>
          <a:xfrm>
            <a:off x="3857620" y="3643315"/>
            <a:ext cx="1428760" cy="3539430"/>
          </a:xfrm>
          <a:prstGeom prst="rect">
            <a:avLst/>
          </a:prstGeom>
        </p:spPr>
        <p:txBody>
          <a:bodyPr wrap="square">
            <a:spAutoFit/>
          </a:bodyPr>
          <a:lstStyle/>
          <a:p>
            <a:r>
              <a:rPr lang="en-CA" sz="1600" i="1" dirty="0" smtClean="0"/>
              <a:t>Folktails</a:t>
            </a:r>
            <a:r>
              <a:rPr lang="en-CA" sz="1600" dirty="0" smtClean="0"/>
              <a:t>, reprint with name change of </a:t>
            </a:r>
            <a:r>
              <a:rPr lang="en-CA" sz="1600" i="1" dirty="0" smtClean="0"/>
              <a:t>Crow &amp; Fox</a:t>
            </a:r>
            <a:r>
              <a:rPr lang="en-CA" sz="1600" dirty="0" smtClean="0"/>
              <a:t> (Maple Tree Press, 2006)</a:t>
            </a:r>
          </a:p>
          <a:p>
            <a:r>
              <a:rPr lang="en-CA" sz="1600" dirty="0" smtClean="0"/>
              <a:t>CM Magazine Review</a:t>
            </a:r>
          </a:p>
          <a:p>
            <a:r>
              <a:rPr lang="en-CA" sz="1600" dirty="0" smtClean="0">
                <a:hlinkClick r:id="rId7"/>
              </a:rPr>
              <a:t>http://umanitoba.ca/cm/cmarchive/vol21no6/revcrowandfox.html</a:t>
            </a:r>
            <a:endParaRPr lang="en-CA" sz="1600" dirty="0" smtClean="0"/>
          </a:p>
          <a:p>
            <a:r>
              <a:rPr lang="en-CA" sz="1600" dirty="0" smtClean="0"/>
              <a:t/>
            </a:r>
            <a:br>
              <a:rPr lang="en-CA" sz="1600" dirty="0" smtClean="0"/>
            </a:br>
            <a:endParaRPr lang="en-CA" sz="1600" dirty="0"/>
          </a:p>
        </p:txBody>
      </p:sp>
      <p:pic>
        <p:nvPicPr>
          <p:cNvPr id="26" name="Content Placeholder 4" descr="kidsbooks-oninthem.jpg"/>
          <p:cNvPicPr>
            <a:picLocks noChangeAspect="1"/>
          </p:cNvPicPr>
          <p:nvPr/>
        </p:nvPicPr>
        <p:blipFill>
          <a:blip r:embed="rId8" cstate="print"/>
          <a:stretch>
            <a:fillRect/>
          </a:stretch>
        </p:blipFill>
        <p:spPr>
          <a:xfrm>
            <a:off x="5643570" y="2000240"/>
            <a:ext cx="1214446" cy="1401818"/>
          </a:xfrm>
          <a:prstGeom prst="rect">
            <a:avLst/>
          </a:prstGeom>
        </p:spPr>
      </p:pic>
      <p:sp>
        <p:nvSpPr>
          <p:cNvPr id="27" name="Rectangle 26"/>
          <p:cNvSpPr/>
          <p:nvPr/>
        </p:nvSpPr>
        <p:spPr>
          <a:xfrm>
            <a:off x="5572132" y="3714752"/>
            <a:ext cx="1214446" cy="3077766"/>
          </a:xfrm>
          <a:prstGeom prst="rect">
            <a:avLst/>
          </a:prstGeom>
        </p:spPr>
        <p:txBody>
          <a:bodyPr wrap="square">
            <a:spAutoFit/>
          </a:bodyPr>
          <a:lstStyle/>
          <a:p>
            <a:r>
              <a:rPr lang="en-CA" sz="1600" i="1" dirty="0" smtClean="0"/>
              <a:t>Over in the Meadow</a:t>
            </a:r>
            <a:r>
              <a:rPr lang="en-CA" sz="1600" dirty="0" smtClean="0"/>
              <a:t> (Maple Tree Press, 2004)</a:t>
            </a:r>
          </a:p>
          <a:p>
            <a:r>
              <a:rPr lang="en-CA" sz="1600" dirty="0" smtClean="0"/>
              <a:t>CM Magazine Review</a:t>
            </a:r>
          </a:p>
          <a:p>
            <a:r>
              <a:rPr lang="en-CA" sz="1400" dirty="0" smtClean="0">
                <a:hlinkClick r:id="rId9"/>
              </a:rPr>
              <a:t>http://umanitoba.ca/outreach/cm/vol11/no4/overinthemeadow.html</a:t>
            </a:r>
            <a:endParaRPr lang="en-CA" sz="1400" dirty="0" smtClean="0"/>
          </a:p>
          <a:p>
            <a:r>
              <a:rPr lang="en-CA" sz="1400" dirty="0" smtClean="0"/>
              <a:t/>
            </a:r>
            <a:br>
              <a:rPr lang="en-CA" sz="1400" dirty="0" smtClean="0"/>
            </a:br>
            <a:endParaRPr lang="en-CA" sz="1400" dirty="0"/>
          </a:p>
        </p:txBody>
      </p:sp>
      <p:pic>
        <p:nvPicPr>
          <p:cNvPr id="28" name="Content Placeholder 4" descr="kidsbooks-rumor.jpg"/>
          <p:cNvPicPr>
            <a:picLocks noChangeAspect="1"/>
          </p:cNvPicPr>
          <p:nvPr/>
        </p:nvPicPr>
        <p:blipFill>
          <a:blip r:embed="rId10" cstate="print"/>
          <a:stretch>
            <a:fillRect/>
          </a:stretch>
        </p:blipFill>
        <p:spPr>
          <a:xfrm>
            <a:off x="7286644" y="2000240"/>
            <a:ext cx="1285884" cy="1484278"/>
          </a:xfrm>
          <a:prstGeom prst="rect">
            <a:avLst/>
          </a:prstGeom>
        </p:spPr>
      </p:pic>
      <p:sp>
        <p:nvSpPr>
          <p:cNvPr id="29" name="Rectangle 28"/>
          <p:cNvSpPr/>
          <p:nvPr/>
        </p:nvSpPr>
        <p:spPr>
          <a:xfrm>
            <a:off x="7286644" y="3929066"/>
            <a:ext cx="1428760" cy="2800767"/>
          </a:xfrm>
          <a:prstGeom prst="rect">
            <a:avLst/>
          </a:prstGeom>
        </p:spPr>
        <p:txBody>
          <a:bodyPr wrap="square">
            <a:spAutoFit/>
          </a:bodyPr>
          <a:lstStyle/>
          <a:p>
            <a:r>
              <a:rPr lang="en-CA" sz="1600" i="1" dirty="0" smtClean="0"/>
              <a:t>The </a:t>
            </a:r>
            <a:r>
              <a:rPr lang="en-CA" sz="1600" i="1" dirty="0" err="1" smtClean="0"/>
              <a:t>Rumor</a:t>
            </a:r>
            <a:r>
              <a:rPr lang="en-CA" sz="1600" dirty="0" smtClean="0"/>
              <a:t> (Maple Tree Press (formerly Owl Books), 2002)</a:t>
            </a:r>
          </a:p>
          <a:p>
            <a:r>
              <a:rPr lang="en-CA" sz="1600" dirty="0" smtClean="0"/>
              <a:t>CM Magazine </a:t>
            </a:r>
            <a:r>
              <a:rPr lang="en-CA" sz="1600" dirty="0" smtClean="0">
                <a:hlinkClick r:id="rId11"/>
              </a:rPr>
              <a:t>http://umanitoba.ca/outreach/cm/vol9/no8/rumorjataka.html</a:t>
            </a:r>
            <a:r>
              <a:rPr lang="en-CA" sz="1600" dirty="0" smtClean="0"/>
              <a:t> </a:t>
            </a:r>
            <a:br>
              <a:rPr lang="en-CA" sz="1600" dirty="0" smtClean="0"/>
            </a:br>
            <a:endParaRPr lang="en-CA" sz="1600" dirty="0"/>
          </a:p>
        </p:txBody>
      </p:sp>
      <p:pic>
        <p:nvPicPr>
          <p:cNvPr id="14338" name="Picture 2" descr="http://t2.gstatic.com/images?q=tbn:QH6qHC2chjJAzM:http://www.yourlibrary.ca/kids/images/homework/envplanet.jpg">
            <a:hlinkClick r:id="rId12"/>
          </p:cNvPr>
          <p:cNvPicPr>
            <a:picLocks noChangeAspect="1" noChangeArrowheads="1"/>
          </p:cNvPicPr>
          <p:nvPr/>
        </p:nvPicPr>
        <p:blipFill>
          <a:blip r:embed="rId13" cstate="print"/>
          <a:srcRect/>
          <a:stretch>
            <a:fillRect/>
          </a:stretch>
        </p:blipFill>
        <p:spPr bwMode="auto">
          <a:xfrm>
            <a:off x="428596" y="1887777"/>
            <a:ext cx="1143008" cy="1471199"/>
          </a:xfrm>
          <a:prstGeom prst="rect">
            <a:avLst/>
          </a:prstGeom>
          <a:noFill/>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5" descr="kidsbooks-tree.jpg"/>
          <p:cNvPicPr>
            <a:picLocks noChangeAspect="1"/>
          </p:cNvPicPr>
          <p:nvPr/>
        </p:nvPicPr>
        <p:blipFill>
          <a:blip r:embed="rId3" cstate="print"/>
          <a:stretch>
            <a:fillRect/>
          </a:stretch>
        </p:blipFill>
        <p:spPr>
          <a:xfrm>
            <a:off x="3929058" y="785794"/>
            <a:ext cx="1267966" cy="1393231"/>
          </a:xfrm>
          <a:prstGeom prst="rect">
            <a:avLst/>
          </a:prstGeom>
        </p:spPr>
      </p:pic>
      <p:pic>
        <p:nvPicPr>
          <p:cNvPr id="4" name="Content Placeholder 4" descr="kidsbooks-wild.jpg"/>
          <p:cNvPicPr>
            <a:picLocks noChangeAspect="1"/>
          </p:cNvPicPr>
          <p:nvPr/>
        </p:nvPicPr>
        <p:blipFill>
          <a:blip r:embed="rId4" cstate="print"/>
          <a:stretch>
            <a:fillRect/>
          </a:stretch>
        </p:blipFill>
        <p:spPr>
          <a:xfrm>
            <a:off x="2285984" y="785794"/>
            <a:ext cx="1448882" cy="1428760"/>
          </a:xfrm>
          <a:prstGeom prst="rect">
            <a:avLst/>
          </a:prstGeom>
        </p:spPr>
      </p:pic>
      <p:pic>
        <p:nvPicPr>
          <p:cNvPr id="5" name="Content Placeholder 5" descr="kidsbooks-wildabc.jpg"/>
          <p:cNvPicPr>
            <a:picLocks noChangeAspect="1"/>
          </p:cNvPicPr>
          <p:nvPr/>
        </p:nvPicPr>
        <p:blipFill>
          <a:blip r:embed="rId5" cstate="print"/>
          <a:stretch>
            <a:fillRect/>
          </a:stretch>
        </p:blipFill>
        <p:spPr>
          <a:xfrm>
            <a:off x="5500694" y="785794"/>
            <a:ext cx="1371600" cy="1352550"/>
          </a:xfrm>
          <a:prstGeom prst="rect">
            <a:avLst/>
          </a:prstGeom>
        </p:spPr>
      </p:pic>
      <p:sp>
        <p:nvSpPr>
          <p:cNvPr id="9" name="Rectangle 8"/>
          <p:cNvSpPr/>
          <p:nvPr/>
        </p:nvSpPr>
        <p:spPr>
          <a:xfrm>
            <a:off x="2285984" y="2357430"/>
            <a:ext cx="1285884" cy="4031873"/>
          </a:xfrm>
          <a:prstGeom prst="rect">
            <a:avLst/>
          </a:prstGeom>
        </p:spPr>
        <p:txBody>
          <a:bodyPr wrap="square">
            <a:spAutoFit/>
          </a:bodyPr>
          <a:lstStyle/>
          <a:p>
            <a:r>
              <a:rPr lang="en-CA" sz="1600" i="1" dirty="0" smtClean="0"/>
              <a:t>Wild in the City</a:t>
            </a:r>
            <a:r>
              <a:rPr lang="en-CA" sz="1600" dirty="0" smtClean="0"/>
              <a:t> (Owl Books (formerly </a:t>
            </a:r>
            <a:r>
              <a:rPr lang="en-CA" sz="1600" dirty="0" err="1" smtClean="0"/>
              <a:t>Greey</a:t>
            </a:r>
            <a:r>
              <a:rPr lang="en-CA" sz="1600" dirty="0" smtClean="0"/>
              <a:t> de </a:t>
            </a:r>
            <a:r>
              <a:rPr lang="en-CA" sz="1600" dirty="0" err="1" smtClean="0"/>
              <a:t>Pencier</a:t>
            </a:r>
            <a:r>
              <a:rPr lang="en-CA" sz="1600" dirty="0" smtClean="0"/>
              <a:t>), 1995; San </a:t>
            </a:r>
            <a:r>
              <a:rPr lang="en-CA" sz="1600" dirty="0" err="1" smtClean="0"/>
              <a:t>Francisco:Sierra</a:t>
            </a:r>
            <a:r>
              <a:rPr lang="en-CA" sz="1600" dirty="0" smtClean="0"/>
              <a:t> Club Books, 1996)</a:t>
            </a:r>
          </a:p>
          <a:p>
            <a:r>
              <a:rPr lang="en-CA" sz="1600" dirty="0" smtClean="0"/>
              <a:t>CM Magazine Review</a:t>
            </a:r>
          </a:p>
          <a:p>
            <a:r>
              <a:rPr lang="en-CA" sz="1600" dirty="0" smtClean="0">
                <a:hlinkClick r:id="rId6"/>
              </a:rPr>
              <a:t>http://umanitoba.ca/outreach/cm/vol1no12/wild.html</a:t>
            </a:r>
            <a:r>
              <a:rPr lang="en-CA" sz="1600" dirty="0" smtClean="0"/>
              <a:t> </a:t>
            </a:r>
            <a:br>
              <a:rPr lang="en-CA" sz="1600" dirty="0" smtClean="0"/>
            </a:br>
            <a:endParaRPr lang="en-CA" sz="1600" dirty="0"/>
          </a:p>
        </p:txBody>
      </p:sp>
      <p:sp>
        <p:nvSpPr>
          <p:cNvPr id="11" name="Rectangle 10"/>
          <p:cNvSpPr/>
          <p:nvPr/>
        </p:nvSpPr>
        <p:spPr>
          <a:xfrm>
            <a:off x="4000496" y="2428868"/>
            <a:ext cx="1285884" cy="3785652"/>
          </a:xfrm>
          <a:prstGeom prst="rect">
            <a:avLst/>
          </a:prstGeom>
        </p:spPr>
        <p:txBody>
          <a:bodyPr wrap="square">
            <a:spAutoFit/>
          </a:bodyPr>
          <a:lstStyle/>
          <a:p>
            <a:r>
              <a:rPr lang="en-CA" sz="1600" i="1" dirty="0" smtClean="0"/>
              <a:t>A Tree in a Forest</a:t>
            </a:r>
            <a:r>
              <a:rPr lang="en-CA" sz="1600" dirty="0" smtClean="0"/>
              <a:t> (</a:t>
            </a:r>
            <a:r>
              <a:rPr lang="en-CA" sz="1600" dirty="0" err="1" smtClean="0"/>
              <a:t>Greey</a:t>
            </a:r>
            <a:r>
              <a:rPr lang="en-CA" sz="1600" dirty="0" smtClean="0"/>
              <a:t> de </a:t>
            </a:r>
            <a:r>
              <a:rPr lang="en-CA" sz="1600" dirty="0" err="1" smtClean="0"/>
              <a:t>Pencier</a:t>
            </a:r>
            <a:r>
              <a:rPr lang="en-CA" sz="1600" dirty="0" smtClean="0"/>
              <a:t>, 1991; New York: Simon &amp; Schuster, 1992)</a:t>
            </a:r>
          </a:p>
          <a:p>
            <a:r>
              <a:rPr lang="en-CA" sz="1600" dirty="0" smtClean="0"/>
              <a:t>CM Magazine</a:t>
            </a:r>
          </a:p>
          <a:p>
            <a:r>
              <a:rPr lang="en-CA" sz="1600" dirty="0" smtClean="0">
                <a:hlinkClick r:id="rId7"/>
              </a:rPr>
              <a:t>http://umanitoba.ca/outreach/cm/cmarchive/vol20no2/treeinforest.html</a:t>
            </a:r>
            <a:r>
              <a:rPr lang="en-CA" sz="1600" dirty="0" smtClean="0"/>
              <a:t> </a:t>
            </a:r>
            <a:br>
              <a:rPr lang="en-CA" sz="1600" dirty="0" smtClean="0"/>
            </a:br>
            <a:endParaRPr lang="en-CA" sz="1600" dirty="0"/>
          </a:p>
        </p:txBody>
      </p:sp>
      <p:sp>
        <p:nvSpPr>
          <p:cNvPr id="12" name="Rectangle 11"/>
          <p:cNvSpPr/>
          <p:nvPr/>
        </p:nvSpPr>
        <p:spPr>
          <a:xfrm>
            <a:off x="7000892" y="2333685"/>
            <a:ext cx="1500198" cy="4524315"/>
          </a:xfrm>
          <a:prstGeom prst="rect">
            <a:avLst/>
          </a:prstGeom>
        </p:spPr>
        <p:txBody>
          <a:bodyPr wrap="square">
            <a:spAutoFit/>
          </a:bodyPr>
          <a:lstStyle/>
          <a:p>
            <a:r>
              <a:rPr lang="en-CA" sz="1600" i="1" dirty="0" smtClean="0"/>
              <a:t>The Wildlife 123: A Nature Counting Book</a:t>
            </a:r>
            <a:r>
              <a:rPr lang="en-CA" sz="1600" dirty="0" smtClean="0"/>
              <a:t> </a:t>
            </a:r>
            <a:r>
              <a:rPr lang="en-CA" sz="1600" dirty="0" err="1" smtClean="0"/>
              <a:t>Greey</a:t>
            </a:r>
            <a:r>
              <a:rPr lang="en-CA" sz="1600" dirty="0" smtClean="0"/>
              <a:t> de </a:t>
            </a:r>
            <a:r>
              <a:rPr lang="en-CA" sz="1600" dirty="0" err="1" smtClean="0"/>
              <a:t>Pencier</a:t>
            </a:r>
            <a:r>
              <a:rPr lang="en-CA" sz="1600" dirty="0" smtClean="0"/>
              <a:t>; New York: Simon &amp; Schuster; Cambridge: Cambridge University Press, 1989)</a:t>
            </a:r>
          </a:p>
          <a:p>
            <a:r>
              <a:rPr lang="en-CA" sz="1600" dirty="0" smtClean="0"/>
              <a:t>CM Magazine Review</a:t>
            </a:r>
          </a:p>
          <a:p>
            <a:r>
              <a:rPr lang="en-CA" sz="1600" dirty="0" smtClean="0">
                <a:hlinkClick r:id="rId8"/>
              </a:rPr>
              <a:t>http://umanitoba.ca/outreach/cm/cmarchive/vol18no1/wildlife123.html</a:t>
            </a:r>
            <a:r>
              <a:rPr lang="en-CA" sz="1600" dirty="0" smtClean="0"/>
              <a:t> </a:t>
            </a:r>
            <a:br>
              <a:rPr lang="en-CA" sz="1600" dirty="0" smtClean="0"/>
            </a:br>
            <a:endParaRPr lang="en-CA" sz="1600" dirty="0"/>
          </a:p>
        </p:txBody>
      </p:sp>
      <p:sp>
        <p:nvSpPr>
          <p:cNvPr id="13" name="Rectangle 12"/>
          <p:cNvSpPr/>
          <p:nvPr/>
        </p:nvSpPr>
        <p:spPr>
          <a:xfrm>
            <a:off x="5500694" y="2357430"/>
            <a:ext cx="1285884" cy="4278094"/>
          </a:xfrm>
          <a:prstGeom prst="rect">
            <a:avLst/>
          </a:prstGeom>
        </p:spPr>
        <p:txBody>
          <a:bodyPr wrap="square">
            <a:spAutoFit/>
          </a:bodyPr>
          <a:lstStyle/>
          <a:p>
            <a:r>
              <a:rPr lang="en-CA" sz="1600" i="1" dirty="0" smtClean="0"/>
              <a:t>The Wildlife ABC: A Nature Alphabet</a:t>
            </a:r>
            <a:r>
              <a:rPr lang="en-CA" sz="1600" dirty="0" smtClean="0"/>
              <a:t> (</a:t>
            </a:r>
            <a:r>
              <a:rPr lang="en-CA" sz="1600" dirty="0" err="1" smtClean="0"/>
              <a:t>Greey</a:t>
            </a:r>
            <a:r>
              <a:rPr lang="en-CA" sz="1600" dirty="0" smtClean="0"/>
              <a:t> de </a:t>
            </a:r>
            <a:r>
              <a:rPr lang="en-CA" sz="1600" dirty="0" err="1" smtClean="0"/>
              <a:t>Pencier</a:t>
            </a:r>
            <a:r>
              <a:rPr lang="en-CA" sz="1600" dirty="0" smtClean="0"/>
              <a:t>, 1988; New York: Simon &amp; Schuster, 1990)</a:t>
            </a:r>
          </a:p>
          <a:p>
            <a:r>
              <a:rPr lang="en-CA" sz="1600" dirty="0" smtClean="0"/>
              <a:t>CM Magazine Review</a:t>
            </a:r>
          </a:p>
          <a:p>
            <a:r>
              <a:rPr lang="en-CA" sz="1600" dirty="0" smtClean="0">
                <a:hlinkClick r:id="rId9"/>
              </a:rPr>
              <a:t>http://umanitoba.ca/outreach/cm/cmarchive/vol17no1/wildlifeabc.html</a:t>
            </a:r>
            <a:r>
              <a:rPr lang="en-CA" sz="1600" dirty="0" smtClean="0"/>
              <a:t> </a:t>
            </a:r>
            <a:endParaRPr lang="en-CA" sz="1600" dirty="0"/>
          </a:p>
        </p:txBody>
      </p:sp>
      <p:pic>
        <p:nvPicPr>
          <p:cNvPr id="21506" name="Picture 2" descr="Wildlife ABC &amp; 123 alphabet &amp; counting book cover"/>
          <p:cNvPicPr>
            <a:picLocks noChangeAspect="1" noChangeArrowheads="1"/>
          </p:cNvPicPr>
          <p:nvPr/>
        </p:nvPicPr>
        <p:blipFill>
          <a:blip r:embed="rId10" cstate="print"/>
          <a:srcRect/>
          <a:stretch>
            <a:fillRect/>
          </a:stretch>
        </p:blipFill>
        <p:spPr bwMode="auto">
          <a:xfrm>
            <a:off x="7286645" y="785794"/>
            <a:ext cx="1071569" cy="1413559"/>
          </a:xfrm>
          <a:prstGeom prst="rect">
            <a:avLst/>
          </a:prstGeom>
          <a:noFill/>
        </p:spPr>
      </p:pic>
      <p:pic>
        <p:nvPicPr>
          <p:cNvPr id="16" name="Content Placeholder 4" descr="kidsbooks-ba.jpg"/>
          <p:cNvPicPr>
            <a:picLocks noChangeAspect="1"/>
          </p:cNvPicPr>
          <p:nvPr/>
        </p:nvPicPr>
        <p:blipFill>
          <a:blip r:embed="rId11" cstate="print"/>
          <a:stretch>
            <a:fillRect/>
          </a:stretch>
        </p:blipFill>
        <p:spPr>
          <a:xfrm>
            <a:off x="571472" y="714356"/>
            <a:ext cx="1324384" cy="1500198"/>
          </a:xfrm>
          <a:prstGeom prst="rect">
            <a:avLst/>
          </a:prstGeom>
        </p:spPr>
      </p:pic>
      <p:sp>
        <p:nvSpPr>
          <p:cNvPr id="17" name="Rectangle 16"/>
          <p:cNvSpPr/>
          <p:nvPr/>
        </p:nvSpPr>
        <p:spPr>
          <a:xfrm>
            <a:off x="500034" y="2428869"/>
            <a:ext cx="1357322" cy="4031873"/>
          </a:xfrm>
          <a:prstGeom prst="rect">
            <a:avLst/>
          </a:prstGeom>
        </p:spPr>
        <p:txBody>
          <a:bodyPr wrap="square">
            <a:spAutoFit/>
          </a:bodyPr>
          <a:lstStyle/>
          <a:p>
            <a:r>
              <a:rPr lang="en-CA" sz="1600" i="1" dirty="0" smtClean="0"/>
              <a:t>Before &amp; After: A Book of Nature </a:t>
            </a:r>
            <a:r>
              <a:rPr lang="en-CA" sz="1600" i="1" dirty="0" err="1" smtClean="0"/>
              <a:t>Timescapes</a:t>
            </a:r>
            <a:r>
              <a:rPr lang="en-CA" sz="1600" dirty="0" smtClean="0"/>
              <a:t> (Owl Books; National Geographic Books for Children, 1997)</a:t>
            </a:r>
          </a:p>
          <a:p>
            <a:r>
              <a:rPr lang="en-CA" sz="1600" dirty="0" smtClean="0"/>
              <a:t>CM Magazine Review</a:t>
            </a:r>
          </a:p>
          <a:p>
            <a:r>
              <a:rPr lang="en-CA" sz="1600" dirty="0" smtClean="0">
                <a:hlinkClick r:id="rId12"/>
              </a:rPr>
              <a:t>http://umanitoba.ca/outreach/cm/vol11/no18/beforeandafter.html</a:t>
            </a:r>
            <a:r>
              <a:rPr lang="en-CA" sz="1600" dirty="0" smtClean="0"/>
              <a:t> </a:t>
            </a:r>
            <a:br>
              <a:rPr lang="en-CA" sz="1600" dirty="0" smtClean="0"/>
            </a:br>
            <a:endParaRPr lang="en-CA" sz="1600"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428604"/>
            <a:ext cx="8715436" cy="8679299"/>
          </a:xfrm>
          <a:prstGeom prst="rect">
            <a:avLst/>
          </a:prstGeom>
          <a:noFill/>
        </p:spPr>
        <p:txBody>
          <a:bodyPr wrap="square" rtlCol="0">
            <a:spAutoFit/>
          </a:bodyPr>
          <a:lstStyle/>
          <a:p>
            <a:pPr algn="ctr"/>
            <a:r>
              <a:rPr lang="en-CA" b="1" dirty="0" smtClean="0"/>
              <a:t>The Winnipeg Children’s Literature Amelia Read-In 2010</a:t>
            </a:r>
          </a:p>
          <a:p>
            <a:pPr algn="ctr"/>
            <a:r>
              <a:rPr lang="en-CA" b="1" dirty="0" smtClean="0"/>
              <a:t>With special guest</a:t>
            </a:r>
          </a:p>
          <a:p>
            <a:pPr algn="ctr"/>
            <a:endParaRPr lang="en-CA" b="1" dirty="0" smtClean="0"/>
          </a:p>
          <a:p>
            <a:pPr algn="ctr"/>
            <a:endParaRPr lang="en-CA" b="1" dirty="0" smtClean="0"/>
          </a:p>
          <a:p>
            <a:pPr algn="ctr"/>
            <a:endParaRPr lang="en-CA" b="1" dirty="0" smtClean="0"/>
          </a:p>
          <a:p>
            <a:pPr algn="ctr"/>
            <a:endParaRPr lang="en-CA" b="1" dirty="0" smtClean="0"/>
          </a:p>
          <a:p>
            <a:pPr algn="ctr"/>
            <a:r>
              <a:rPr lang="en-CA" b="1" dirty="0" smtClean="0"/>
              <a:t>Saturday, April 17, 2010</a:t>
            </a:r>
          </a:p>
          <a:p>
            <a:pPr algn="ctr"/>
            <a:r>
              <a:rPr lang="en-CA" b="1" dirty="0" smtClean="0"/>
              <a:t>10:00 am – 2:00 pm</a:t>
            </a:r>
          </a:p>
          <a:p>
            <a:pPr algn="ctr"/>
            <a:r>
              <a:rPr lang="en-CA" b="1" dirty="0" smtClean="0"/>
              <a:t>Louis Riel Library</a:t>
            </a:r>
          </a:p>
          <a:p>
            <a:pPr algn="ctr"/>
            <a:r>
              <a:rPr lang="en-CA" b="1" dirty="0" smtClean="0"/>
              <a:t>1168 Dakota Street</a:t>
            </a:r>
          </a:p>
          <a:p>
            <a:pPr algn="ctr"/>
            <a:endParaRPr lang="en-CA" b="1" dirty="0" smtClean="0"/>
          </a:p>
          <a:p>
            <a:pPr algn="ctr"/>
            <a:r>
              <a:rPr lang="en-CA" b="1" dirty="0" smtClean="0"/>
              <a:t>Come peruse the best new Canadian children’s picture books short-listed </a:t>
            </a:r>
          </a:p>
          <a:p>
            <a:pPr algn="ctr"/>
            <a:r>
              <a:rPr lang="en-CA" b="1" dirty="0" smtClean="0"/>
              <a:t>for the prestigious Amelia </a:t>
            </a:r>
            <a:r>
              <a:rPr lang="en-CA" b="1" smtClean="0"/>
              <a:t>Frances Howard Gibbon </a:t>
            </a:r>
            <a:r>
              <a:rPr lang="en-CA" b="1" dirty="0" smtClean="0"/>
              <a:t>Illustrator’s Award</a:t>
            </a:r>
          </a:p>
          <a:p>
            <a:pPr algn="ctr"/>
            <a:endParaRPr lang="en-CA" b="1" dirty="0" smtClean="0"/>
          </a:p>
          <a:p>
            <a:pPr lvl="1" algn="ctr"/>
            <a:r>
              <a:rPr lang="en-CA" b="1" dirty="0" smtClean="0"/>
              <a:t>WCLR $15.00      Students $15.00     All others $20.00</a:t>
            </a:r>
          </a:p>
          <a:p>
            <a:pPr lvl="1" algn="ctr"/>
            <a:r>
              <a:rPr lang="en-CA" b="1" dirty="0" smtClean="0"/>
              <a:t>Lunch and refreshments included</a:t>
            </a:r>
          </a:p>
          <a:p>
            <a:pPr lvl="1"/>
            <a:r>
              <a:rPr lang="en-CA" b="1" dirty="0" smtClean="0"/>
              <a:t>Register by mail to:</a:t>
            </a:r>
          </a:p>
          <a:p>
            <a:pPr lvl="1"/>
            <a:r>
              <a:rPr lang="en-CA" b="1" dirty="0" smtClean="0"/>
              <a:t>Stacie Edgar</a:t>
            </a:r>
          </a:p>
          <a:p>
            <a:pPr lvl="1"/>
            <a:r>
              <a:rPr lang="en-CA" b="1" dirty="0" smtClean="0"/>
              <a:t>27 Meadowbrook Road, Winnipeg, Manitoba, R2J 2S7</a:t>
            </a:r>
          </a:p>
          <a:p>
            <a:pPr lvl="1"/>
            <a:r>
              <a:rPr lang="en-CA" b="1" dirty="0" smtClean="0"/>
              <a:t>Cheques should accompany registration/make cheques payable to WCLR</a:t>
            </a:r>
          </a:p>
          <a:p>
            <a:pPr lvl="1"/>
            <a:r>
              <a:rPr lang="en-CA" b="1" dirty="0" smtClean="0"/>
              <a:t>Register by e-mail to:</a:t>
            </a:r>
          </a:p>
          <a:p>
            <a:pPr lvl="1"/>
            <a:r>
              <a:rPr lang="en-CA" b="1" dirty="0" smtClean="0">
                <a:hlinkClick r:id="rId3"/>
              </a:rPr>
              <a:t>stacieedgar@shaw.ca</a:t>
            </a:r>
            <a:r>
              <a:rPr lang="en-CA" b="1" dirty="0" smtClean="0"/>
              <a:t> </a:t>
            </a:r>
          </a:p>
          <a:p>
            <a:pPr algn="ctr"/>
            <a:endParaRPr lang="en-CA" b="1" dirty="0" smtClean="0"/>
          </a:p>
          <a:p>
            <a:pPr algn="ctr"/>
            <a:endParaRPr lang="en-CA" dirty="0" smtClean="0"/>
          </a:p>
          <a:p>
            <a:pPr algn="ctr"/>
            <a:endParaRPr lang="en-CA" dirty="0" smtClean="0"/>
          </a:p>
          <a:p>
            <a:pPr algn="ctr"/>
            <a:endParaRPr lang="en-CA" dirty="0" smtClean="0"/>
          </a:p>
          <a:p>
            <a:pPr algn="ctr"/>
            <a:endParaRPr lang="en-CA" dirty="0" smtClean="0"/>
          </a:p>
          <a:p>
            <a:pPr algn="ctr"/>
            <a:endParaRPr lang="en-CA" dirty="0" smtClean="0"/>
          </a:p>
          <a:p>
            <a:pPr algn="ctr"/>
            <a:endParaRPr lang="en-CA" dirty="0" smtClean="0"/>
          </a:p>
          <a:p>
            <a:pPr algn="ctr"/>
            <a:endParaRPr lang="en-CA" dirty="0" smtClean="0"/>
          </a:p>
          <a:p>
            <a:pPr algn="ctr"/>
            <a:endParaRPr lang="en-CA" dirty="0"/>
          </a:p>
        </p:txBody>
      </p:sp>
      <p:sp>
        <p:nvSpPr>
          <p:cNvPr id="3" name="Rectangle 2"/>
          <p:cNvSpPr/>
          <p:nvPr/>
        </p:nvSpPr>
        <p:spPr>
          <a:xfrm>
            <a:off x="2714612" y="1000108"/>
            <a:ext cx="4064511" cy="923330"/>
          </a:xfrm>
          <a:prstGeom prst="rect">
            <a:avLst/>
          </a:prstGeom>
          <a:noFill/>
        </p:spPr>
        <p:txBody>
          <a:bodyPr wrap="none" lIns="91440" tIns="45720" rIns="91440" bIns="45720">
            <a:spAutoFit/>
          </a:bodyPr>
          <a:lstStyle/>
          <a:p>
            <a:pPr algn="ctr"/>
            <a:r>
              <a:rPr lang="en-CA"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Jan </a:t>
            </a:r>
            <a:r>
              <a:rPr lang="en-CA" sz="5400" b="1" cap="none" spc="0"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Thornhill</a:t>
            </a:r>
            <a:endParaRPr lang="en-C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44" y="428604"/>
            <a:ext cx="8715436" cy="6093976"/>
          </a:xfrm>
          <a:prstGeom prst="rect">
            <a:avLst/>
          </a:prstGeom>
          <a:noFill/>
        </p:spPr>
        <p:txBody>
          <a:bodyPr wrap="square" rtlCol="0">
            <a:spAutoFit/>
          </a:bodyPr>
          <a:lstStyle/>
          <a:p>
            <a:pPr algn="ctr"/>
            <a:r>
              <a:rPr lang="en-CA" sz="2400" dirty="0" smtClean="0">
                <a:solidFill>
                  <a:schemeClr val="tx2">
                    <a:lumMod val="60000"/>
                    <a:lumOff val="40000"/>
                  </a:schemeClr>
                </a:solidFill>
                <a:latin typeface="+mj-lt"/>
              </a:rPr>
              <a:t>Jan </a:t>
            </a:r>
            <a:r>
              <a:rPr lang="en-CA" sz="2400" dirty="0" err="1" smtClean="0">
                <a:solidFill>
                  <a:schemeClr val="tx2">
                    <a:lumMod val="60000"/>
                    <a:lumOff val="40000"/>
                  </a:schemeClr>
                </a:solidFill>
                <a:latin typeface="+mj-lt"/>
              </a:rPr>
              <a:t>Thornhill’s</a:t>
            </a:r>
            <a:r>
              <a:rPr lang="en-CA" sz="2400" dirty="0" smtClean="0">
                <a:solidFill>
                  <a:schemeClr val="tx2">
                    <a:lumMod val="60000"/>
                    <a:lumOff val="40000"/>
                  </a:schemeClr>
                </a:solidFill>
                <a:latin typeface="+mj-lt"/>
              </a:rPr>
              <a:t> School Visits</a:t>
            </a:r>
          </a:p>
          <a:p>
            <a:pPr algn="ctr"/>
            <a:endParaRPr lang="en-CA" sz="2400" dirty="0" smtClean="0">
              <a:solidFill>
                <a:schemeClr val="tx2">
                  <a:lumMod val="60000"/>
                  <a:lumOff val="40000"/>
                </a:schemeClr>
              </a:solidFill>
              <a:latin typeface="+mj-lt"/>
            </a:endParaRPr>
          </a:p>
          <a:p>
            <a:pPr>
              <a:buFont typeface="Arial" pitchFamily="34" charset="0"/>
              <a:buChar char="•"/>
            </a:pPr>
            <a:r>
              <a:rPr lang="en-CA" sz="2400" dirty="0" smtClean="0">
                <a:solidFill>
                  <a:schemeClr val="tx2">
                    <a:lumMod val="60000"/>
                    <a:lumOff val="40000"/>
                  </a:schemeClr>
                </a:solidFill>
                <a:latin typeface="+mj-lt"/>
              </a:rPr>
              <a:t> Hour long presentations for students ranging from grade 2 to grade 6 with one or two classes </a:t>
            </a:r>
            <a:r>
              <a:rPr lang="en-CA" sz="2400" smtClean="0">
                <a:solidFill>
                  <a:schemeClr val="tx2">
                    <a:lumMod val="60000"/>
                    <a:lumOff val="40000"/>
                  </a:schemeClr>
                </a:solidFill>
                <a:latin typeface="+mj-lt"/>
              </a:rPr>
              <a:t>per session</a:t>
            </a:r>
            <a:endParaRPr lang="en-CA" sz="2400" dirty="0" smtClean="0">
              <a:solidFill>
                <a:schemeClr val="tx2">
                  <a:lumMod val="60000"/>
                  <a:lumOff val="40000"/>
                </a:schemeClr>
              </a:solidFill>
              <a:latin typeface="+mj-lt"/>
            </a:endParaRPr>
          </a:p>
          <a:p>
            <a:endParaRPr lang="en-CA" sz="2400" dirty="0" smtClean="0">
              <a:solidFill>
                <a:schemeClr val="tx2">
                  <a:lumMod val="60000"/>
                  <a:lumOff val="40000"/>
                </a:schemeClr>
              </a:solidFill>
              <a:latin typeface="+mj-lt"/>
            </a:endParaRPr>
          </a:p>
          <a:p>
            <a:pPr>
              <a:buFont typeface="Arial" pitchFamily="34" charset="0"/>
              <a:buChar char="•"/>
            </a:pPr>
            <a:r>
              <a:rPr lang="en-CA" sz="2400" dirty="0" smtClean="0">
                <a:solidFill>
                  <a:schemeClr val="tx2">
                    <a:lumMod val="60000"/>
                    <a:lumOff val="40000"/>
                  </a:schemeClr>
                </a:solidFill>
                <a:latin typeface="+mj-lt"/>
              </a:rPr>
              <a:t>Talks about book-making process including illustrating, story genesis, research, editing</a:t>
            </a:r>
          </a:p>
          <a:p>
            <a:endParaRPr lang="en-CA" sz="2400" dirty="0" smtClean="0">
              <a:solidFill>
                <a:schemeClr val="tx2">
                  <a:lumMod val="60000"/>
                  <a:lumOff val="40000"/>
                </a:schemeClr>
              </a:solidFill>
              <a:latin typeface="+mj-lt"/>
            </a:endParaRPr>
          </a:p>
          <a:p>
            <a:pPr>
              <a:buFont typeface="Arial" pitchFamily="34" charset="0"/>
              <a:buChar char="•"/>
            </a:pPr>
            <a:r>
              <a:rPr lang="en-CA" sz="2400" dirty="0" smtClean="0">
                <a:solidFill>
                  <a:schemeClr val="tx2">
                    <a:lumMod val="60000"/>
                    <a:lumOff val="40000"/>
                  </a:schemeClr>
                </a:solidFill>
                <a:latin typeface="+mj-lt"/>
              </a:rPr>
              <a:t>Leads interactive discussion about her book, “I Found a Dead Bird”</a:t>
            </a:r>
          </a:p>
          <a:p>
            <a:endParaRPr lang="en-CA" sz="2400" dirty="0" smtClean="0">
              <a:solidFill>
                <a:schemeClr val="tx2">
                  <a:lumMod val="60000"/>
                  <a:lumOff val="40000"/>
                </a:schemeClr>
              </a:solidFill>
              <a:latin typeface="+mj-lt"/>
            </a:endParaRPr>
          </a:p>
          <a:p>
            <a:pPr>
              <a:buFont typeface="Arial" pitchFamily="34" charset="0"/>
              <a:buChar char="•"/>
            </a:pPr>
            <a:r>
              <a:rPr lang="en-CA" sz="2400" dirty="0" smtClean="0">
                <a:solidFill>
                  <a:schemeClr val="tx2">
                    <a:lumMod val="60000"/>
                    <a:lumOff val="40000"/>
                  </a:schemeClr>
                </a:solidFill>
                <a:latin typeface="+mj-lt"/>
              </a:rPr>
              <a:t> Shares her interactive hands-on “museum in a bag”</a:t>
            </a:r>
          </a:p>
          <a:p>
            <a:pPr>
              <a:buFont typeface="Arial" pitchFamily="34" charset="0"/>
              <a:buChar char="•"/>
            </a:pPr>
            <a:r>
              <a:rPr lang="en-CA" sz="2400" dirty="0" smtClean="0">
                <a:solidFill>
                  <a:schemeClr val="tx2">
                    <a:lumMod val="60000"/>
                    <a:lumOff val="40000"/>
                  </a:schemeClr>
                </a:solidFill>
                <a:latin typeface="+mj-lt"/>
              </a:rPr>
              <a:t> Requires only a chair to sit upon, and a glass of water or coffee</a:t>
            </a:r>
          </a:p>
          <a:p>
            <a:pPr>
              <a:buFont typeface="Arial" pitchFamily="34" charset="0"/>
              <a:buChar char="•"/>
            </a:pPr>
            <a:endParaRPr lang="en-CA" sz="2400" dirty="0" smtClean="0">
              <a:solidFill>
                <a:schemeClr val="tx2">
                  <a:lumMod val="60000"/>
                  <a:lumOff val="40000"/>
                </a:schemeClr>
              </a:solidFill>
              <a:latin typeface="+mj-lt"/>
            </a:endParaRPr>
          </a:p>
          <a:p>
            <a:r>
              <a:rPr lang="en-CA" dirty="0" smtClean="0"/>
              <a:t>See Jan Thornhill’s Website  at </a:t>
            </a:r>
            <a:r>
              <a:rPr lang="en-CA" dirty="0" smtClean="0">
                <a:hlinkClick r:id="rId3"/>
              </a:rPr>
              <a:t>http://www.janthornhill.com</a:t>
            </a:r>
            <a:r>
              <a:rPr lang="en-CA" dirty="0" smtClean="0"/>
              <a:t> for more information about her school visits and lots more!</a:t>
            </a:r>
          </a:p>
          <a:p>
            <a:endParaRPr lang="en-CA"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500042"/>
            <a:ext cx="8286808" cy="4462760"/>
          </a:xfrm>
          <a:prstGeom prst="rect">
            <a:avLst/>
          </a:prstGeom>
          <a:noFill/>
        </p:spPr>
        <p:txBody>
          <a:bodyPr wrap="square" rtlCol="0">
            <a:spAutoFit/>
          </a:bodyPr>
          <a:lstStyle/>
          <a:p>
            <a:pPr algn="ctr"/>
            <a:r>
              <a:rPr lang="en-CA" sz="3200" dirty="0" smtClean="0">
                <a:solidFill>
                  <a:schemeClr val="tx2">
                    <a:lumMod val="60000"/>
                    <a:lumOff val="40000"/>
                  </a:schemeClr>
                </a:solidFill>
                <a:latin typeface="+mj-lt"/>
              </a:rPr>
              <a:t>Jan Thornhill’s School Visitation Schedule</a:t>
            </a:r>
            <a:endParaRPr lang="en-CA" dirty="0" smtClean="0"/>
          </a:p>
          <a:p>
            <a:r>
              <a:rPr lang="en-CA" b="1" dirty="0" smtClean="0"/>
              <a:t>Availability: Jan will be scheduling school visits on the dates shown on the table. She is available to do either one or two readings each morning, or afternoon. If doing two readings in a morning or an afternoon, the readings should be at the same school, or at two neighbouring schools. </a:t>
            </a:r>
          </a:p>
          <a:p>
            <a:r>
              <a:rPr lang="en-CA" b="1" dirty="0" smtClean="0"/>
              <a:t>School Responsibilities:</a:t>
            </a:r>
          </a:p>
          <a:p>
            <a:pPr>
              <a:buFont typeface="Arial" pitchFamily="34" charset="0"/>
              <a:buChar char="•"/>
            </a:pPr>
            <a:r>
              <a:rPr lang="en-CA" b="1" dirty="0" smtClean="0"/>
              <a:t> Provide transportation for Jan to and from your school</a:t>
            </a:r>
          </a:p>
          <a:p>
            <a:pPr>
              <a:buFont typeface="Arial" pitchFamily="34" charset="0"/>
              <a:buChar char="•"/>
            </a:pPr>
            <a:r>
              <a:rPr lang="en-CA" b="1" dirty="0" smtClean="0"/>
              <a:t>Morning or afternoon school to provide lunch or share costs for lunch  for Jan.  </a:t>
            </a:r>
          </a:p>
          <a:p>
            <a:pPr>
              <a:buFont typeface="Arial" pitchFamily="34" charset="0"/>
              <a:buChar char="•"/>
            </a:pPr>
            <a:r>
              <a:rPr lang="en-CA" b="1" dirty="0" smtClean="0"/>
              <a:t>Pay Jan’s reading fee. Expect to pay between $200 - $250 per reading. The exact fee will be determined when Jan’s schedule is finalized. </a:t>
            </a:r>
          </a:p>
          <a:p>
            <a:endParaRPr lang="en-CA" dirty="0" smtClean="0"/>
          </a:p>
          <a:p>
            <a:endParaRPr lang="en-CA" dirty="0" smtClean="0"/>
          </a:p>
          <a:p>
            <a:pPr algn="ctr"/>
            <a:endParaRPr lang="en-CA" dirty="0" smtClean="0"/>
          </a:p>
          <a:p>
            <a:pPr algn="ctr"/>
            <a:endParaRPr lang="en-CA" dirty="0" smtClean="0"/>
          </a:p>
          <a:p>
            <a:pPr algn="ctr"/>
            <a:endParaRPr lang="en-CA" dirty="0"/>
          </a:p>
        </p:txBody>
      </p:sp>
      <p:graphicFrame>
        <p:nvGraphicFramePr>
          <p:cNvPr id="3" name="Table 2"/>
          <p:cNvGraphicFramePr>
            <a:graphicFrameLocks noGrp="1"/>
          </p:cNvGraphicFramePr>
          <p:nvPr/>
        </p:nvGraphicFramePr>
        <p:xfrm>
          <a:off x="1500166" y="4071943"/>
          <a:ext cx="6096000" cy="2348867"/>
        </p:xfrm>
        <a:graphic>
          <a:graphicData uri="http://schemas.openxmlformats.org/drawingml/2006/table">
            <a:tbl>
              <a:tblPr firstRow="1" bandRow="1">
                <a:tableStyleId>{5C22544A-7EE6-4342-B048-85BDC9FD1C3A}</a:tableStyleId>
              </a:tblPr>
              <a:tblGrid>
                <a:gridCol w="2032000"/>
                <a:gridCol w="2032000"/>
                <a:gridCol w="2032000"/>
              </a:tblGrid>
              <a:tr h="428627">
                <a:tc>
                  <a:txBody>
                    <a:bodyPr/>
                    <a:lstStyle/>
                    <a:p>
                      <a:pPr algn="ctr"/>
                      <a:r>
                        <a:rPr lang="en-CA" dirty="0" smtClean="0"/>
                        <a:t>Date</a:t>
                      </a:r>
                      <a:endParaRPr lang="en-CA" dirty="0"/>
                    </a:p>
                  </a:txBody>
                  <a:tcPr/>
                </a:tc>
                <a:tc>
                  <a:txBody>
                    <a:bodyPr/>
                    <a:lstStyle/>
                    <a:p>
                      <a:pPr algn="ctr"/>
                      <a:r>
                        <a:rPr lang="en-CA" dirty="0" smtClean="0"/>
                        <a:t>Morning</a:t>
                      </a:r>
                      <a:endParaRPr lang="en-CA" dirty="0"/>
                    </a:p>
                  </a:txBody>
                  <a:tcPr/>
                </a:tc>
                <a:tc>
                  <a:txBody>
                    <a:bodyPr/>
                    <a:lstStyle/>
                    <a:p>
                      <a:pPr algn="ctr"/>
                      <a:r>
                        <a:rPr lang="en-CA" dirty="0" smtClean="0"/>
                        <a:t>Afternoon</a:t>
                      </a:r>
                      <a:endParaRPr lang="en-CA" dirty="0"/>
                    </a:p>
                  </a:txBody>
                  <a:tcPr/>
                </a:tc>
              </a:tr>
              <a:tr h="370840">
                <a:tc>
                  <a:txBody>
                    <a:bodyPr/>
                    <a:lstStyle/>
                    <a:p>
                      <a:r>
                        <a:rPr lang="en-CA" dirty="0" smtClean="0"/>
                        <a:t>Wednesday, April 17</a:t>
                      </a:r>
                      <a:endParaRPr lang="en-CA" dirty="0"/>
                    </a:p>
                  </a:txBody>
                  <a:tcPr/>
                </a:tc>
                <a:tc>
                  <a:txBody>
                    <a:bodyPr/>
                    <a:lstStyle/>
                    <a:p>
                      <a:r>
                        <a:rPr lang="en-CA" dirty="0" smtClean="0"/>
                        <a:t>1.</a:t>
                      </a:r>
                    </a:p>
                    <a:p>
                      <a:r>
                        <a:rPr lang="en-CA" dirty="0" smtClean="0"/>
                        <a:t>2.</a:t>
                      </a:r>
                      <a:endParaRPr lang="en-CA" dirty="0"/>
                    </a:p>
                  </a:txBody>
                  <a:tcPr/>
                </a:tc>
                <a:tc>
                  <a:txBody>
                    <a:bodyPr/>
                    <a:lstStyle/>
                    <a:p>
                      <a:r>
                        <a:rPr lang="en-CA" dirty="0" smtClean="0"/>
                        <a:t>1.</a:t>
                      </a:r>
                    </a:p>
                    <a:p>
                      <a:r>
                        <a:rPr lang="en-CA" dirty="0" smtClean="0"/>
                        <a:t>2.</a:t>
                      </a:r>
                      <a:endParaRPr lang="en-CA" dirty="0"/>
                    </a:p>
                  </a:txBody>
                  <a:tcPr/>
                </a:tc>
              </a:tr>
              <a:tr h="370840">
                <a:tc>
                  <a:txBody>
                    <a:bodyPr/>
                    <a:lstStyle/>
                    <a:p>
                      <a:r>
                        <a:rPr lang="en-CA" dirty="0" smtClean="0"/>
                        <a:t>Thursday, April 18</a:t>
                      </a:r>
                      <a:endParaRPr lang="en-CA" dirty="0"/>
                    </a:p>
                  </a:txBody>
                  <a:tcPr/>
                </a:tc>
                <a:tc>
                  <a:txBody>
                    <a:bodyPr/>
                    <a:lstStyle/>
                    <a:p>
                      <a:r>
                        <a:rPr lang="en-CA" dirty="0" smtClean="0"/>
                        <a:t>1.</a:t>
                      </a:r>
                    </a:p>
                    <a:p>
                      <a:r>
                        <a:rPr lang="en-CA" dirty="0" smtClean="0"/>
                        <a:t>2.</a:t>
                      </a:r>
                      <a:endParaRPr lang="en-CA" dirty="0"/>
                    </a:p>
                  </a:txBody>
                  <a:tcPr/>
                </a:tc>
                <a:tc>
                  <a:txBody>
                    <a:bodyPr/>
                    <a:lstStyle/>
                    <a:p>
                      <a:r>
                        <a:rPr lang="en-CA" dirty="0" smtClean="0"/>
                        <a:t>1. </a:t>
                      </a:r>
                    </a:p>
                    <a:p>
                      <a:r>
                        <a:rPr lang="en-CA" dirty="0" smtClean="0"/>
                        <a:t>2.</a:t>
                      </a:r>
                      <a:endParaRPr lang="en-CA" dirty="0"/>
                    </a:p>
                  </a:txBody>
                  <a:tcPr/>
                </a:tc>
              </a:tr>
              <a:tr h="370840">
                <a:tc>
                  <a:txBody>
                    <a:bodyPr/>
                    <a:lstStyle/>
                    <a:p>
                      <a:r>
                        <a:rPr lang="en-CA" dirty="0" smtClean="0"/>
                        <a:t>Friday, April 19</a:t>
                      </a:r>
                      <a:endParaRPr lang="en-CA" dirty="0"/>
                    </a:p>
                  </a:txBody>
                  <a:tcPr/>
                </a:tc>
                <a:tc>
                  <a:txBody>
                    <a:bodyPr/>
                    <a:lstStyle/>
                    <a:p>
                      <a:r>
                        <a:rPr lang="en-CA" dirty="0" smtClean="0"/>
                        <a:t>1. </a:t>
                      </a:r>
                    </a:p>
                    <a:p>
                      <a:r>
                        <a:rPr lang="en-CA" dirty="0" smtClean="0"/>
                        <a:t>2.</a:t>
                      </a:r>
                      <a:endParaRPr lang="en-CA" dirty="0"/>
                    </a:p>
                  </a:txBody>
                  <a:tcPr/>
                </a:tc>
                <a:tc>
                  <a:txBody>
                    <a:bodyPr/>
                    <a:lstStyle/>
                    <a:p>
                      <a:r>
                        <a:rPr lang="en-CA" dirty="0" smtClean="0"/>
                        <a:t>1.</a:t>
                      </a:r>
                    </a:p>
                    <a:p>
                      <a:r>
                        <a:rPr lang="en-CA" dirty="0" smtClean="0"/>
                        <a:t>2.</a:t>
                      </a:r>
                      <a:endParaRPr lang="en-CA"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00034" y="857232"/>
            <a:ext cx="8215370" cy="3293209"/>
          </a:xfrm>
          <a:prstGeom prst="rect">
            <a:avLst/>
          </a:prstGeom>
          <a:noFill/>
        </p:spPr>
        <p:txBody>
          <a:bodyPr wrap="square" rtlCol="0">
            <a:spAutoFit/>
          </a:bodyPr>
          <a:lstStyle/>
          <a:p>
            <a:pPr algn="ctr"/>
            <a:r>
              <a:rPr lang="en-CA" sz="3200" dirty="0" smtClean="0">
                <a:solidFill>
                  <a:schemeClr val="tx2">
                    <a:lumMod val="60000"/>
                    <a:lumOff val="40000"/>
                  </a:schemeClr>
                </a:solidFill>
                <a:latin typeface="+mj-lt"/>
              </a:rPr>
              <a:t>Three easy steps to follow to book Jan </a:t>
            </a:r>
            <a:r>
              <a:rPr lang="en-CA" sz="3200" dirty="0" err="1" smtClean="0">
                <a:solidFill>
                  <a:schemeClr val="tx2">
                    <a:lumMod val="60000"/>
                    <a:lumOff val="40000"/>
                  </a:schemeClr>
                </a:solidFill>
                <a:latin typeface="+mj-lt"/>
              </a:rPr>
              <a:t>Thornhill</a:t>
            </a:r>
            <a:r>
              <a:rPr lang="en-CA" sz="3200" dirty="0" smtClean="0">
                <a:solidFill>
                  <a:schemeClr val="tx2">
                    <a:lumMod val="60000"/>
                    <a:lumOff val="40000"/>
                  </a:schemeClr>
                </a:solidFill>
                <a:latin typeface="+mj-lt"/>
              </a:rPr>
              <a:t> at your school. </a:t>
            </a:r>
          </a:p>
          <a:p>
            <a:pPr algn="ctr"/>
            <a:endParaRPr lang="en-CA" dirty="0" smtClean="0"/>
          </a:p>
          <a:p>
            <a:pPr marL="342900" indent="-342900">
              <a:buAutoNum type="arabicPeriod"/>
            </a:pPr>
            <a:r>
              <a:rPr lang="en-CA" b="1" dirty="0" smtClean="0"/>
              <a:t>Decide on a date and time when your school would like to have Jan do her school visit. </a:t>
            </a:r>
          </a:p>
          <a:p>
            <a:pPr marL="342900" indent="-342900">
              <a:buAutoNum type="arabicPeriod"/>
            </a:pPr>
            <a:r>
              <a:rPr lang="en-CA" b="1" dirty="0" smtClean="0"/>
              <a:t>Contact Linda Prystupa-Cyr at </a:t>
            </a:r>
            <a:r>
              <a:rPr lang="en-CA" b="1" dirty="0" smtClean="0">
                <a:hlinkClick r:id="rId3"/>
              </a:rPr>
              <a:t>lprystupacyr@retsd.mb.ca</a:t>
            </a:r>
            <a:r>
              <a:rPr lang="en-CA" b="1" dirty="0" smtClean="0"/>
              <a:t> to arrange the details.</a:t>
            </a:r>
          </a:p>
          <a:p>
            <a:pPr marL="342900" indent="-342900">
              <a:buAutoNum type="arabicPeriod"/>
            </a:pPr>
            <a:r>
              <a:rPr lang="en-CA" b="1" dirty="0" smtClean="0"/>
              <a:t>Prepare your students and staff  for Jan’s visit.</a:t>
            </a:r>
          </a:p>
          <a:p>
            <a:pPr marL="342900" indent="-342900">
              <a:buAutoNum type="arabicPeriod"/>
            </a:pPr>
            <a:endParaRPr lang="en-CA" b="1" dirty="0" smtClean="0"/>
          </a:p>
          <a:p>
            <a:pPr marL="342900" indent="-342900">
              <a:buAutoNum type="arabicPeriod"/>
            </a:pPr>
            <a:r>
              <a:rPr lang="en-CA" b="1" dirty="0" smtClean="0"/>
              <a:t>Note: Jan</a:t>
            </a:r>
            <a:endParaRPr lang="en-CA" b="1" dirty="0"/>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223</TotalTime>
  <Words>752</Words>
  <Application>Microsoft Office PowerPoint</Application>
  <PresentationFormat>On-screen Show (4:3)</PresentationFormat>
  <Paragraphs>131</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Equity</vt:lpstr>
      <vt:lpstr> Jan Thornhill  is coming to Winnipeg!! April 14 – 17, 2010 </vt:lpstr>
      <vt:lpstr>Slide 2</vt:lpstr>
      <vt:lpstr>Jan’s Books </vt:lpstr>
      <vt:lpstr>Slide 4</vt:lpstr>
      <vt:lpstr>Slide 5</vt:lpstr>
      <vt:lpstr>Slide 6</vt:lpstr>
      <vt:lpstr>Slide 7</vt:lpstr>
      <vt:lpstr>Slide 8</vt:lpstr>
    </vt:vector>
  </TitlesOfParts>
  <Company>River East Transcona School Division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 Thornhill is coming to Winnipeg!!</dc:title>
  <dc:creator>lprystupacyr2</dc:creator>
  <cp:lastModifiedBy>ejohnson</cp:lastModifiedBy>
  <cp:revision>42</cp:revision>
  <dcterms:created xsi:type="dcterms:W3CDTF">2010-02-05T19:53:31Z</dcterms:created>
  <dcterms:modified xsi:type="dcterms:W3CDTF">2010-02-24T13:52:57Z</dcterms:modified>
</cp:coreProperties>
</file>